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notesMasterIdLst>
    <p:notesMasterId r:id="rId21"/>
  </p:notesMasterIdLst>
  <p:sldIdLst>
    <p:sldId id="263" r:id="rId4"/>
    <p:sldId id="288" r:id="rId5"/>
    <p:sldId id="264" r:id="rId6"/>
    <p:sldId id="273" r:id="rId7"/>
    <p:sldId id="274" r:id="rId8"/>
    <p:sldId id="275" r:id="rId9"/>
    <p:sldId id="270" r:id="rId10"/>
    <p:sldId id="271" r:id="rId11"/>
    <p:sldId id="265" r:id="rId12"/>
    <p:sldId id="266" r:id="rId13"/>
    <p:sldId id="269" r:id="rId14"/>
    <p:sldId id="268" r:id="rId15"/>
    <p:sldId id="294" r:id="rId16"/>
    <p:sldId id="297" r:id="rId17"/>
    <p:sldId id="295" r:id="rId18"/>
    <p:sldId id="296" r:id="rId19"/>
    <p:sldId id="267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B6F7FB7-24E1-4F75-B46E-C7BAB877C3B4}">
          <p14:sldIdLst>
            <p14:sldId id="263"/>
            <p14:sldId id="288"/>
            <p14:sldId id="264"/>
            <p14:sldId id="273"/>
            <p14:sldId id="274"/>
            <p14:sldId id="275"/>
            <p14:sldId id="270"/>
            <p14:sldId id="271"/>
            <p14:sldId id="265"/>
            <p14:sldId id="266"/>
            <p14:sldId id="269"/>
            <p14:sldId id="268"/>
            <p14:sldId id="294"/>
            <p14:sldId id="297"/>
            <p14:sldId id="295"/>
            <p14:sldId id="29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ine Pizzi" initials="CP" lastIdx="1" clrIdx="0">
    <p:extLst>
      <p:ext uri="{19B8F6BF-5375-455C-9EA6-DF929625EA0E}">
        <p15:presenceInfo xmlns:p15="http://schemas.microsoft.com/office/powerpoint/2012/main" userId="S::carmine.pizzi@unibo.it::e7444205-eb59-4a24-9b96-62f882dea9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DD1B82-390F-6D51-9F3A-4D7449B71B89}" v="115" dt="2025-05-13T10:20:38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04" autoAdjust="0"/>
  </p:normalViewPr>
  <p:slideViewPr>
    <p:cSldViewPr showGuides="1">
      <p:cViewPr varScale="1">
        <p:scale>
          <a:sx n="78" d="100"/>
          <a:sy n="78" d="100"/>
        </p:scale>
        <p:origin x="185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540E6-6B0D-4F2D-BB70-1697D21BB8EA}" type="datetimeFigureOut">
              <a:rPr lang="it-IT" smtClean="0"/>
              <a:t>13/05/2025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18B35-947C-4A9E-8C58-AFCD0F744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57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0" y="1956998"/>
            <a:ext cx="3098773" cy="21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48" y="5733476"/>
            <a:ext cx="1526568" cy="107967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9" y="600016"/>
            <a:ext cx="2574022" cy="18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imec.cardiologia-unidir@unibo.it" TargetMode="External"/><Relationship Id="rId2" Type="http://schemas.openxmlformats.org/officeDocument/2006/relationships/hyperlink" Target="mailto:Carmine.pizzi@unibo.i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Scuola di Specializzazione in Malattie dell’Apparato Cardiovascolare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594348" y="4077072"/>
            <a:ext cx="5256212" cy="425450"/>
          </a:xfrm>
        </p:spPr>
        <p:txBody>
          <a:bodyPr lIns="91440" tIns="45720" rIns="91440" bIns="45720" anchor="t"/>
          <a:lstStyle/>
          <a:p>
            <a:r>
              <a:rPr lang="it-IT" dirty="0">
                <a:solidFill>
                  <a:srgbClr val="FF0000"/>
                </a:solidFill>
              </a:rPr>
              <a:t>Direttore: Prof. Carmine Pizzi</a:t>
            </a:r>
          </a:p>
          <a:p>
            <a:endParaRPr lang="it-IT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it-IT" dirty="0"/>
              <a:t>Referente: Dr.ssa Malgari Sabatini</a:t>
            </a:r>
            <a:endParaRPr lang="it-IT" dirty="0">
              <a:ea typeface="Calibri"/>
              <a:cs typeface="Calibri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563888" y="5877942"/>
            <a:ext cx="5580112" cy="791418"/>
          </a:xfrm>
        </p:spPr>
        <p:txBody>
          <a:bodyPr/>
          <a:lstStyle/>
          <a:p>
            <a:r>
              <a:rPr lang="it-IT" dirty="0"/>
              <a:t>Dipartimento di Scienze Mediche e Chirurgiche (</a:t>
            </a:r>
            <a:r>
              <a:rPr lang="it-IT" i="1" dirty="0"/>
              <a:t>DIMEC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59569" y="183986"/>
            <a:ext cx="8424862" cy="432047"/>
          </a:xfrm>
        </p:spPr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2B95985-6179-48CB-800A-319372A1BFB7}"/>
              </a:ext>
            </a:extLst>
          </p:cNvPr>
          <p:cNvSpPr txBox="1"/>
          <p:nvPr/>
        </p:nvSpPr>
        <p:spPr>
          <a:xfrm>
            <a:off x="179549" y="764704"/>
            <a:ext cx="878490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Obiettivi formativi scuola Malattie dell’Apparato </a:t>
            </a:r>
            <a:r>
              <a:rPr lang="it-IT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Cardivoascolare</a:t>
            </a:r>
            <a:endParaRPr lang="it-IT" sz="1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 di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Conoscenze fondamentali di anatomo-fisiologia, biochimica e genetica dell’apparato cardiaco allo scopo di stabilire la basi per l’apprendimento del laboratorio, della clinica e della terapia cardiologica.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Acquisizione nozioni fondamentali di matematica, fisica, statistica ed informatica, utili per la </a:t>
            </a:r>
            <a:r>
              <a:rPr lang="it-IT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it-IT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prensione della fisiologia della circolazione e per l’elaborazione di dati ed immagini di interesse clinico.</a:t>
            </a:r>
          </a:p>
          <a:p>
            <a:b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 generali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Conoscenze avanzate dei meccanismi eziopatogenetici e fisiopatologici che determinano lo sviluppo della malattie cardiache congenite ed acquisite, nonché delle principali conoscenze di epidemiologia, semeiotica, clinica, diagnostica strumentale e di laboratorio applicabili alle malattie cardiovascolari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 formativi specifici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Conoscenze teoriche e tecniche in tutti i settori della diagnostica cardiologia non invasiva (elettrocardiografia standard e dinamica, elettrofisiologia, ecocardiografia monodimensionale, bidimensionale, Doppler e Color Doppler, metodiche radioisotopiche, TAC, RMN) ed invasiva (angiografia coronarica, studio emodinamico, angioplastica, valvuloplastica, elettrofisiologia, elettrostimolazione cardiaca) nell’età adulta ed anche pediatrica, nonché l’acquisizione delle conoscenze teoriche e pratiche necessarie per la prevenzione, diagnosi e terapia (farmacologica, interventistica e chirurgica) delle Malattie dell’Apparato Cardiovascolare con particolare riguardo alle conoscenze e metodologie comportamentali nelle sindromi acute e nelle situazioni di emergenza-urgenza</a:t>
            </a:r>
          </a:p>
          <a:p>
            <a:endParaRPr lang="it-IT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59569" y="183986"/>
            <a:ext cx="8424862" cy="432047"/>
          </a:xfrm>
        </p:spPr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2B95985-6179-48CB-800A-319372A1BFB7}"/>
              </a:ext>
            </a:extLst>
          </p:cNvPr>
          <p:cNvSpPr txBox="1"/>
          <p:nvPr/>
        </p:nvSpPr>
        <p:spPr>
          <a:xfrm>
            <a:off x="179549" y="1120676"/>
            <a:ext cx="8784902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u="sng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Attività professionalizzanti obbligatorie</a:t>
            </a:r>
          </a:p>
          <a:p>
            <a:endParaRPr lang="it-IT" sz="1400" u="sng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Gestione clinica almeno 5000 casi di patologia cardiovascolare, 1500 almeno dei quali in Unità di Terapia</a:t>
            </a:r>
            <a:b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Intensiva Cardiologica, partecipando attivamente alla raccolta dei dati anamnestici, esame obiettivo e programmazione iter diagnostico-terapeutico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Esposizione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almeno 100 casi clinicamente paradigmatici di patologie cardiovascolari agli incontri formali della scuola;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Refertazione di almeno 1000 ECG standard e 300 ECG dinamici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almeno 350 test provocativi e/o farmacologici;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almeno 500 ecocardiogrammi monodimensionali, bidimensionali e Doppler con refertazione;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almeno 50 ecocardiografie avanzate (ecocardiografia trans esofagea, 3D, analisi strain, </a:t>
            </a:r>
            <a:r>
              <a:rPr lang="it-IT" sz="140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etc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almeno 50 ecodoppler vascolari </a:t>
            </a:r>
            <a:r>
              <a:rPr lang="it-IT" sz="140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epiaortici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e periferici;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Riconoscere ed interpretare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almeno 150 tra radiogrammi, scintigrafie, TC e RMN inerenti la patologia cardiovascolare;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30 cateterismi destri, con calcolo dei relativi parametri emodinamici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150 coronarografie e 100 procedura di angioplastica;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Partecipazione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 120 impianti PM/ICD (temporanei e definitivi), studi elettrofisiologici e ablazione </a:t>
            </a:r>
            <a:r>
              <a:rPr lang="it-IT" sz="140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transcatetere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con RF;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Esecuzione di </a:t>
            </a: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almeno 100 programmazioni di PM/ICD;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Gestione teorica e pratica del paziente acuto e nella rianimazione cardiorespiratoria con congruo periodo di servizio in Unità di Terapia Intensiva coronarica e cardiologica.</a:t>
            </a:r>
            <a:endParaRPr lang="it-IT" sz="1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5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D3F9165-9382-4ABB-AC86-3A46E03A19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Sbocchi occupazionali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DDD2F7-44B0-4BE4-9B72-0C213DE7DF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569" y="2456892"/>
            <a:ext cx="8424862" cy="19442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Cardiologo clinico o interventista in diversi setting assistenziali con possibilità di assunzione sia presso sia strutture del Sistema Sanitario Nazionale (sia ospedaliere che ambulatoriali) che strutture private con compartecipazione o meno del Sistema Sanitario Nazionale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Equipollenza con altre specialità mediche (es. medicina interna, geriatria etc..)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Cardiologo clinico o interventista con indirizzo alla carriera accademico-universitaria</a:t>
            </a:r>
          </a:p>
        </p:txBody>
      </p:sp>
    </p:spTree>
    <p:extLst>
      <p:ext uri="{BB962C8B-B14F-4D97-AF65-F5344CB8AC3E}">
        <p14:creationId xmlns:p14="http://schemas.microsoft.com/office/powerpoint/2010/main" val="1606978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72F33CC-361D-4C23-9953-07941A31027D}"/>
              </a:ext>
            </a:extLst>
          </p:cNvPr>
          <p:cNvSpPr txBox="1"/>
          <p:nvPr/>
        </p:nvSpPr>
        <p:spPr>
          <a:xfrm>
            <a:off x="1691680" y="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POSIZIONE MINIMA 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8276AEFA-471F-4E4C-BE1F-DE2FFA582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23484"/>
              </p:ext>
            </p:extLst>
          </p:nvPr>
        </p:nvGraphicFramePr>
        <p:xfrm>
          <a:off x="0" y="353755"/>
          <a:ext cx="91440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836">
                  <a:extLst>
                    <a:ext uri="{9D8B030D-6E8A-4147-A177-3AD203B41FA5}">
                      <a16:colId xmlns:a16="http://schemas.microsoft.com/office/drawing/2014/main" val="2229987938"/>
                    </a:ext>
                  </a:extLst>
                </a:gridCol>
                <a:gridCol w="823784">
                  <a:extLst>
                    <a:ext uri="{9D8B030D-6E8A-4147-A177-3AD203B41FA5}">
                      <a16:colId xmlns:a16="http://schemas.microsoft.com/office/drawing/2014/main" val="3028946045"/>
                    </a:ext>
                  </a:extLst>
                </a:gridCol>
                <a:gridCol w="2224216">
                  <a:extLst>
                    <a:ext uri="{9D8B030D-6E8A-4147-A177-3AD203B41FA5}">
                      <a16:colId xmlns:a16="http://schemas.microsoft.com/office/drawing/2014/main" val="2113638153"/>
                    </a:ext>
                  </a:extLst>
                </a:gridCol>
                <a:gridCol w="768866">
                  <a:extLst>
                    <a:ext uri="{9D8B030D-6E8A-4147-A177-3AD203B41FA5}">
                      <a16:colId xmlns:a16="http://schemas.microsoft.com/office/drawing/2014/main" val="483019400"/>
                    </a:ext>
                  </a:extLst>
                </a:gridCol>
                <a:gridCol w="2361512">
                  <a:extLst>
                    <a:ext uri="{9D8B030D-6E8A-4147-A177-3AD203B41FA5}">
                      <a16:colId xmlns:a16="http://schemas.microsoft.com/office/drawing/2014/main" val="2471539991"/>
                    </a:ext>
                  </a:extLst>
                </a:gridCol>
                <a:gridCol w="823786">
                  <a:extLst>
                    <a:ext uri="{9D8B030D-6E8A-4147-A177-3AD203B41FA5}">
                      <a16:colId xmlns:a16="http://schemas.microsoft.com/office/drawing/2014/main" val="215764208"/>
                    </a:ext>
                  </a:extLst>
                </a:gridCol>
              </a:tblGrid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Università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57810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Messina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89739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Bologna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Statale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2075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Brescia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</a:t>
                      </a:r>
                      <a:r>
                        <a:rPr lang="it-IT" dirty="0" err="1"/>
                        <a:t>Humanit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06573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Cagliari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Bicocca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Torvergata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44083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Napoli Vanvitelli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San Raffaele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5431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Salerno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72178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Catanzaro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Napoli Fed.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Sassari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77995"/>
                  </a:ext>
                </a:extLst>
              </a:tr>
              <a:tr h="365189">
                <a:tc>
                  <a:txBody>
                    <a:bodyPr/>
                    <a:lstStyle/>
                    <a:p>
                      <a:r>
                        <a:rPr lang="it-IT" dirty="0"/>
                        <a:t>Cattolica S. Cuore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Padova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57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Chieti-Pescara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0672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Ferrara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44697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Firenze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1077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Foggia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23892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Genova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Piemonte Orientale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8191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Insubria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08022"/>
                  </a:ext>
                </a:extLst>
              </a:tr>
              <a:tr h="624475">
                <a:tc>
                  <a:txBody>
                    <a:bodyPr/>
                    <a:lstStyle/>
                    <a:p>
                      <a:r>
                        <a:rPr lang="it-IT" dirty="0"/>
                        <a:t>L’Aquila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Politecnica delle Marche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96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312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72F33CC-361D-4C23-9953-07941A31027D}"/>
              </a:ext>
            </a:extLst>
          </p:cNvPr>
          <p:cNvSpPr txBox="1"/>
          <p:nvPr/>
        </p:nvSpPr>
        <p:spPr>
          <a:xfrm>
            <a:off x="1691680" y="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POSIZIONE MINIMA 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8276AEFA-471F-4E4C-BE1F-DE2FFA582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69340"/>
              </p:ext>
            </p:extLst>
          </p:nvPr>
        </p:nvGraphicFramePr>
        <p:xfrm>
          <a:off x="0" y="353755"/>
          <a:ext cx="91440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836">
                  <a:extLst>
                    <a:ext uri="{9D8B030D-6E8A-4147-A177-3AD203B41FA5}">
                      <a16:colId xmlns:a16="http://schemas.microsoft.com/office/drawing/2014/main" val="2229987938"/>
                    </a:ext>
                  </a:extLst>
                </a:gridCol>
                <a:gridCol w="823784">
                  <a:extLst>
                    <a:ext uri="{9D8B030D-6E8A-4147-A177-3AD203B41FA5}">
                      <a16:colId xmlns:a16="http://schemas.microsoft.com/office/drawing/2014/main" val="3028946045"/>
                    </a:ext>
                  </a:extLst>
                </a:gridCol>
                <a:gridCol w="2224216">
                  <a:extLst>
                    <a:ext uri="{9D8B030D-6E8A-4147-A177-3AD203B41FA5}">
                      <a16:colId xmlns:a16="http://schemas.microsoft.com/office/drawing/2014/main" val="2113638153"/>
                    </a:ext>
                  </a:extLst>
                </a:gridCol>
                <a:gridCol w="768866">
                  <a:extLst>
                    <a:ext uri="{9D8B030D-6E8A-4147-A177-3AD203B41FA5}">
                      <a16:colId xmlns:a16="http://schemas.microsoft.com/office/drawing/2014/main" val="483019400"/>
                    </a:ext>
                  </a:extLst>
                </a:gridCol>
                <a:gridCol w="2361512">
                  <a:extLst>
                    <a:ext uri="{9D8B030D-6E8A-4147-A177-3AD203B41FA5}">
                      <a16:colId xmlns:a16="http://schemas.microsoft.com/office/drawing/2014/main" val="2471539991"/>
                    </a:ext>
                  </a:extLst>
                </a:gridCol>
                <a:gridCol w="823786">
                  <a:extLst>
                    <a:ext uri="{9D8B030D-6E8A-4147-A177-3AD203B41FA5}">
                      <a16:colId xmlns:a16="http://schemas.microsoft.com/office/drawing/2014/main" val="215764208"/>
                    </a:ext>
                  </a:extLst>
                </a:gridCol>
              </a:tblGrid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Università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57810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Messina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89739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Bologna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Statale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2075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Brescia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</a:t>
                      </a:r>
                      <a:r>
                        <a:rPr lang="it-IT" dirty="0" err="1"/>
                        <a:t>Humanit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06573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Cagliari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Bicocca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Torvergata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44083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Napoli Vanvitelli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San Raffaele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5431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Salerno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72178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Catanzaro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Napoli Fed.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Sassari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77995"/>
                  </a:ext>
                </a:extLst>
              </a:tr>
              <a:tr h="36518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Cattolica S. Cuore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Padova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57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Chieti-Pescara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0672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Ferrara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44697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Firenze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1077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Foggia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23892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Genova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Piemonte Orientale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8191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Insubria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08022"/>
                  </a:ext>
                </a:extLst>
              </a:tr>
              <a:tr h="624475">
                <a:tc>
                  <a:txBody>
                    <a:bodyPr/>
                    <a:lstStyle/>
                    <a:p>
                      <a:r>
                        <a:rPr lang="it-IT" dirty="0"/>
                        <a:t>L’Aquila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Politecnica delle Marche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96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372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72F33CC-361D-4C23-9953-07941A31027D}"/>
              </a:ext>
            </a:extLst>
          </p:cNvPr>
          <p:cNvSpPr txBox="1"/>
          <p:nvPr/>
        </p:nvSpPr>
        <p:spPr>
          <a:xfrm>
            <a:off x="1691680" y="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POSIZIONE MINIMA 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8276AEFA-471F-4E4C-BE1F-DE2FFA582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88043"/>
              </p:ext>
            </p:extLst>
          </p:nvPr>
        </p:nvGraphicFramePr>
        <p:xfrm>
          <a:off x="0" y="353755"/>
          <a:ext cx="91440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836">
                  <a:extLst>
                    <a:ext uri="{9D8B030D-6E8A-4147-A177-3AD203B41FA5}">
                      <a16:colId xmlns:a16="http://schemas.microsoft.com/office/drawing/2014/main" val="2229987938"/>
                    </a:ext>
                  </a:extLst>
                </a:gridCol>
                <a:gridCol w="823784">
                  <a:extLst>
                    <a:ext uri="{9D8B030D-6E8A-4147-A177-3AD203B41FA5}">
                      <a16:colId xmlns:a16="http://schemas.microsoft.com/office/drawing/2014/main" val="3028946045"/>
                    </a:ext>
                  </a:extLst>
                </a:gridCol>
                <a:gridCol w="2224216">
                  <a:extLst>
                    <a:ext uri="{9D8B030D-6E8A-4147-A177-3AD203B41FA5}">
                      <a16:colId xmlns:a16="http://schemas.microsoft.com/office/drawing/2014/main" val="2113638153"/>
                    </a:ext>
                  </a:extLst>
                </a:gridCol>
                <a:gridCol w="768866">
                  <a:extLst>
                    <a:ext uri="{9D8B030D-6E8A-4147-A177-3AD203B41FA5}">
                      <a16:colId xmlns:a16="http://schemas.microsoft.com/office/drawing/2014/main" val="483019400"/>
                    </a:ext>
                  </a:extLst>
                </a:gridCol>
                <a:gridCol w="2361512">
                  <a:extLst>
                    <a:ext uri="{9D8B030D-6E8A-4147-A177-3AD203B41FA5}">
                      <a16:colId xmlns:a16="http://schemas.microsoft.com/office/drawing/2014/main" val="2471539991"/>
                    </a:ext>
                  </a:extLst>
                </a:gridCol>
                <a:gridCol w="823786">
                  <a:extLst>
                    <a:ext uri="{9D8B030D-6E8A-4147-A177-3AD203B41FA5}">
                      <a16:colId xmlns:a16="http://schemas.microsoft.com/office/drawing/2014/main" val="215764208"/>
                    </a:ext>
                  </a:extLst>
                </a:gridCol>
              </a:tblGrid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Università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57810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Messina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89739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Bologna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Statale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2075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Brescia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</a:t>
                      </a:r>
                      <a:r>
                        <a:rPr lang="it-IT" dirty="0" err="1"/>
                        <a:t>Humanit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06573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Cagliari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Bicocca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Torvergata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44083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Napoli Vanvitelli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Milano San Raffaele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5431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Salerno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72178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Catanzaro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Napoli Fed.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Sassari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77995"/>
                  </a:ext>
                </a:extLst>
              </a:tr>
              <a:tr h="36518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Cattolica S. Cuore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Padova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57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Chieti-Pescara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0672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Ferrara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44697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Firenze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1077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Foggia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23892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Genova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Piemonte Orientale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8191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Insubria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08022"/>
                  </a:ext>
                </a:extLst>
              </a:tr>
              <a:tr h="624475">
                <a:tc>
                  <a:txBody>
                    <a:bodyPr/>
                    <a:lstStyle/>
                    <a:p>
                      <a:r>
                        <a:rPr lang="it-IT" dirty="0"/>
                        <a:t>L’Aquila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Politecnica delle Marche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96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111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72F33CC-361D-4C23-9953-07941A31027D}"/>
              </a:ext>
            </a:extLst>
          </p:cNvPr>
          <p:cNvSpPr txBox="1"/>
          <p:nvPr/>
        </p:nvSpPr>
        <p:spPr>
          <a:xfrm>
            <a:off x="1691680" y="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POSIZIONE MINIMA 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8276AEFA-471F-4E4C-BE1F-DE2FFA582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692915"/>
              </p:ext>
            </p:extLst>
          </p:nvPr>
        </p:nvGraphicFramePr>
        <p:xfrm>
          <a:off x="0" y="353755"/>
          <a:ext cx="91440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836">
                  <a:extLst>
                    <a:ext uri="{9D8B030D-6E8A-4147-A177-3AD203B41FA5}">
                      <a16:colId xmlns:a16="http://schemas.microsoft.com/office/drawing/2014/main" val="2229987938"/>
                    </a:ext>
                  </a:extLst>
                </a:gridCol>
                <a:gridCol w="823784">
                  <a:extLst>
                    <a:ext uri="{9D8B030D-6E8A-4147-A177-3AD203B41FA5}">
                      <a16:colId xmlns:a16="http://schemas.microsoft.com/office/drawing/2014/main" val="3028946045"/>
                    </a:ext>
                  </a:extLst>
                </a:gridCol>
                <a:gridCol w="2224216">
                  <a:extLst>
                    <a:ext uri="{9D8B030D-6E8A-4147-A177-3AD203B41FA5}">
                      <a16:colId xmlns:a16="http://schemas.microsoft.com/office/drawing/2014/main" val="2113638153"/>
                    </a:ext>
                  </a:extLst>
                </a:gridCol>
                <a:gridCol w="768866">
                  <a:extLst>
                    <a:ext uri="{9D8B030D-6E8A-4147-A177-3AD203B41FA5}">
                      <a16:colId xmlns:a16="http://schemas.microsoft.com/office/drawing/2014/main" val="483019400"/>
                    </a:ext>
                  </a:extLst>
                </a:gridCol>
                <a:gridCol w="2361512">
                  <a:extLst>
                    <a:ext uri="{9D8B030D-6E8A-4147-A177-3AD203B41FA5}">
                      <a16:colId xmlns:a16="http://schemas.microsoft.com/office/drawing/2014/main" val="2471539991"/>
                    </a:ext>
                  </a:extLst>
                </a:gridCol>
                <a:gridCol w="823786">
                  <a:extLst>
                    <a:ext uri="{9D8B030D-6E8A-4147-A177-3AD203B41FA5}">
                      <a16:colId xmlns:a16="http://schemas.microsoft.com/office/drawing/2014/main" val="215764208"/>
                    </a:ext>
                  </a:extLst>
                </a:gridCol>
              </a:tblGrid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Università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57810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Messina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89739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Bologna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Statale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2075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Brescia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</a:t>
                      </a:r>
                      <a:r>
                        <a:rPr lang="it-IT" dirty="0" err="1"/>
                        <a:t>Humanit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La Sapienza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06573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Cagliari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Milano Bicocca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Roma Torvergata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44083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Napoli Vanvitelli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Milano San Raffaele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54316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Salerno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72178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Catanzaro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Napoli Fed.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Sassari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77995"/>
                  </a:ext>
                </a:extLst>
              </a:tr>
              <a:tr h="36518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Cattolica S. Cuore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Padova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57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Chieti-Pescara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06725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Ferrara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44697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Firenze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1077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Foggia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238924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Genova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Piemonte Orientale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81913"/>
                  </a:ext>
                </a:extLst>
              </a:tr>
              <a:tr h="356843">
                <a:tc>
                  <a:txBody>
                    <a:bodyPr/>
                    <a:lstStyle/>
                    <a:p>
                      <a:r>
                        <a:rPr lang="it-IT" dirty="0"/>
                        <a:t>Insubria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08022"/>
                  </a:ext>
                </a:extLst>
              </a:tr>
              <a:tr h="624475">
                <a:tc>
                  <a:txBody>
                    <a:bodyPr/>
                    <a:lstStyle/>
                    <a:p>
                      <a:r>
                        <a:rPr lang="it-IT" dirty="0"/>
                        <a:t>L’Aquila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Politecnica delle Marche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96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39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Prof. Carmine Pizzi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Dipartimento di Scienze Mediche e Chirurgiche (</a:t>
            </a:r>
            <a:r>
              <a:rPr lang="it-IT" i="1" dirty="0"/>
              <a:t>DIMEC</a:t>
            </a:r>
            <a:r>
              <a:rPr lang="it-IT" dirty="0"/>
              <a:t>) 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1006363" y="4148757"/>
            <a:ext cx="7058025" cy="1440160"/>
          </a:xfrm>
        </p:spPr>
        <p:txBody>
          <a:bodyPr/>
          <a:lstStyle/>
          <a:p>
            <a:r>
              <a:rPr lang="it-IT" dirty="0">
                <a:hlinkClick r:id="rId2"/>
              </a:rPr>
              <a:t>Carmine.pizzi@unibo.it</a:t>
            </a:r>
            <a:endParaRPr lang="it-IT" dirty="0"/>
          </a:p>
          <a:p>
            <a:r>
              <a:rPr lang="it-IT" dirty="0"/>
              <a:t>Cell. 3384004698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Referente Scuola Malattie Apparato Cardiovascolare</a:t>
            </a:r>
          </a:p>
          <a:p>
            <a:r>
              <a:rPr lang="it-IT" dirty="0">
                <a:hlinkClick r:id="rId3"/>
              </a:rPr>
              <a:t>dimec.cardiologia-unidir@unibo.it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9AB2FEA-AAE3-4F6E-BE8B-D915C1A4C4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1520" y="105618"/>
            <a:ext cx="8424862" cy="648071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L’allievo, il maestro e la scuola </a:t>
            </a:r>
            <a:endParaRPr lang="it-IT" sz="2000" b="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/>
            <a:endParaRPr lang="it-IT" sz="20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8E6E71-9D6B-42BA-AE78-412CBE7B27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692696"/>
            <a:ext cx="9144000" cy="5760640"/>
          </a:xfrm>
        </p:spPr>
        <p:txBody>
          <a:bodyPr/>
          <a:lstStyle/>
          <a:p>
            <a:r>
              <a:rPr lang="it-IT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Una scuola insegna soprattutto a cercare la verità. Nella distinzione tra il vero ed il falso risiede la giustizia delle cose e la giustizia è lo strumento che costruisce la bontà e la bellezza. </a:t>
            </a:r>
          </a:p>
          <a:p>
            <a:r>
              <a:rPr lang="it-IT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Una scuola è fatta da maestri, che a loro volta si formano come allievi. La formazione dei maestri costituisce le fondamenta della scuola e così, maestri, allievi e scuola diventano la stessa cosa, un ciclo senza inizio e senza fine che ha costruito l’umanità. </a:t>
            </a:r>
          </a:p>
          <a:p>
            <a:r>
              <a:rPr lang="it-IT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La scuola insegna a riconoscere i limiti per imparare il modo di superarli, la scuola insegna a riconoscere le potenzialità, per imparare a sfruttarle ed aumentarle, è il maestro chi capisce e guida gli allievi tra limiti e infinito. </a:t>
            </a:r>
          </a:p>
          <a:p>
            <a:r>
              <a:rPr lang="it-IT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E’ un grande privilegio insegnare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che comporta un immenso compromesso perché insegnare è soprattutto dare l’esempio, è condividere, ma la responsabilità più grande e l’opera più difficile, è saper identificare tra gli allievi quelli che diventeranno maestri, costruttori di futuro, guerrieri del cambiamento. Se sono quelli giusti, i cambiamenti e il futuro saranno migliori per tutti, se sono quelli sbagliati, sarà l’esatto contrario. Quale responsabilità più grande si può affidare ad un uomo? </a:t>
            </a:r>
          </a:p>
          <a:p>
            <a:r>
              <a:rPr lang="it-IT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 me questa scelta inizia da un punto fermo: la bontà dell’anima. Solo un anima pura può essere generosa al punto di mettere la missione di insegnare al primo posto dei propri interessi, perché il risultato è nell’interesse di tutti. </a:t>
            </a:r>
          </a:p>
          <a:p>
            <a:r>
              <a:rPr lang="it-IT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Nel nostro caso, quello che ci tocca in missione insegnare è l’arte di essere medico, e quindi, la purezza dell’anima non diventa solo l’essenza primordiale, ma anche l’istrumento, l’utensile, l’azione effettiva, perché aldilà di qualsiasi abilità, tecnologia o intelligenza artificiale, non si guarisce un malato se non si arriva alla sua anima, a se umanamente non possiamo guarirlo, la carezza all’anima gli darà almeno sollievo.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7798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776"/>
            <a:ext cx="8424862" cy="5040559"/>
          </a:xfrm>
        </p:spPr>
        <p:txBody>
          <a:bodyPr/>
          <a:lstStyle/>
          <a:p>
            <a:r>
              <a:rPr lang="it-IT" b="1" u="sng" dirty="0"/>
              <a:t>I anno</a:t>
            </a:r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FFA77330-FBA1-4C10-834E-5269CF5F8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706267"/>
              </p:ext>
            </p:extLst>
          </p:nvPr>
        </p:nvGraphicFramePr>
        <p:xfrm>
          <a:off x="1749004" y="1905739"/>
          <a:ext cx="5645992" cy="4054632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348657">
                  <a:extLst>
                    <a:ext uri="{9D8B030D-6E8A-4147-A177-3AD203B41FA5}">
                      <a16:colId xmlns:a16="http://schemas.microsoft.com/office/drawing/2014/main" val="2190807571"/>
                    </a:ext>
                  </a:extLst>
                </a:gridCol>
                <a:gridCol w="2297335">
                  <a:extLst>
                    <a:ext uri="{9D8B030D-6E8A-4147-A177-3AD203B41FA5}">
                      <a16:colId xmlns:a16="http://schemas.microsoft.com/office/drawing/2014/main" val="4115861445"/>
                    </a:ext>
                  </a:extLst>
                </a:gridCol>
              </a:tblGrid>
              <a:tr h="30127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Fisiologia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TUPONE DOMENICO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2293826759"/>
                  </a:ext>
                </a:extLst>
              </a:tr>
              <a:tr h="4937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Genetica Medica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CARELLI VALERIO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1257141139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Fisica Medica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CASTELLANI GASTONE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2126996948"/>
                  </a:ext>
                </a:extLst>
              </a:tr>
              <a:tr h="4937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Microbiologia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LAZZAROTTO TIZIANA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3043358104"/>
                  </a:ext>
                </a:extLst>
              </a:tr>
              <a:tr h="71628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Biologia molecolare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DEL MONTE FEDERICA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2031414153"/>
                  </a:ext>
                </a:extLst>
              </a:tr>
              <a:tr h="34235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Informatica 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POLIZZI CIRO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1304663818"/>
                  </a:ext>
                </a:extLst>
              </a:tr>
              <a:tr h="2655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>
                          <a:effectLst/>
                        </a:rPr>
                        <a:t>Aritmologia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DIEMBERGER IGOR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2473214222"/>
                  </a:ext>
                </a:extLst>
              </a:tr>
              <a:tr h="2655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Cardiopatia ischemica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PIZZI CARMINE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3423337838"/>
                  </a:ext>
                </a:extLst>
              </a:tr>
              <a:tr h="2655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Valvulopatie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PIZZI CARMINE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1531427787"/>
                  </a:ext>
                </a:extLst>
              </a:tr>
              <a:tr h="2655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Cardiomiopatie e scompenso cardiaco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DIEMBERGER IGOR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3146579200"/>
                  </a:ext>
                </a:extLst>
              </a:tr>
              <a:tr h="2655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Cardiopatie congenite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PIZZI CARMINE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06" marR="5706" marT="5706" marB="0" anchor="b"/>
                </a:tc>
                <a:extLst>
                  <a:ext uri="{0D108BD9-81ED-4DB2-BD59-A6C34878D82A}">
                    <a16:rowId xmlns:a16="http://schemas.microsoft.com/office/drawing/2014/main" val="18905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776"/>
            <a:ext cx="8424862" cy="5040559"/>
          </a:xfrm>
        </p:spPr>
        <p:txBody>
          <a:bodyPr/>
          <a:lstStyle/>
          <a:p>
            <a:r>
              <a:rPr lang="it-IT" b="1" u="sng" dirty="0"/>
              <a:t>II anno</a:t>
            </a: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CFB946B-6D49-495B-8697-2F299E2AC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32474"/>
              </p:ext>
            </p:extLst>
          </p:nvPr>
        </p:nvGraphicFramePr>
        <p:xfrm>
          <a:off x="1187624" y="2923043"/>
          <a:ext cx="6768752" cy="101346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4314527">
                  <a:extLst>
                    <a:ext uri="{9D8B030D-6E8A-4147-A177-3AD203B41FA5}">
                      <a16:colId xmlns:a16="http://schemas.microsoft.com/office/drawing/2014/main" val="475025019"/>
                    </a:ext>
                  </a:extLst>
                </a:gridCol>
                <a:gridCol w="2454225">
                  <a:extLst>
                    <a:ext uri="{9D8B030D-6E8A-4147-A177-3AD203B41FA5}">
                      <a16:colId xmlns:a16="http://schemas.microsoft.com/office/drawing/2014/main" val="42389435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Informatica 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GESUATO ALESSANDRO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6059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Logica e filosofia della scienza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CAMPANER RAFFAELLA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5653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Elettrofisiologia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DIEMBERGER IGOR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8893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Angiologia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COSMI BENILDE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824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006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776"/>
            <a:ext cx="8424862" cy="5040559"/>
          </a:xfrm>
        </p:spPr>
        <p:txBody>
          <a:bodyPr/>
          <a:lstStyle/>
          <a:p>
            <a:r>
              <a:rPr lang="it-IT" b="1" u="sng" dirty="0"/>
              <a:t>III anno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918A59C-3A52-4C6F-A14A-585BDBDCC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765636"/>
              </p:ext>
            </p:extLst>
          </p:nvPr>
        </p:nvGraphicFramePr>
        <p:xfrm>
          <a:off x="1196084" y="2303905"/>
          <a:ext cx="6751831" cy="2250189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843381">
                  <a:extLst>
                    <a:ext uri="{9D8B030D-6E8A-4147-A177-3AD203B41FA5}">
                      <a16:colId xmlns:a16="http://schemas.microsoft.com/office/drawing/2014/main" val="2556947635"/>
                    </a:ext>
                  </a:extLst>
                </a:gridCol>
                <a:gridCol w="2908450">
                  <a:extLst>
                    <a:ext uri="{9D8B030D-6E8A-4147-A177-3AD203B41FA5}">
                      <a16:colId xmlns:a16="http://schemas.microsoft.com/office/drawing/2014/main" val="20845357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Informatica 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LUGARESI MARIALUISA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2156997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Malattie del circolo polmonare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GALIE' NAZZARENO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526872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Cardiopatia ischemica acuta e cronica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PIZZI CARMINE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4128363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Malattie del circolo polmonare 2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GALIE' NAZZARENO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1742967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Angiologia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COSMI BENILDE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2885604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Trattamento percutaneo delle valvulopatie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GALIE' NAZZARENO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1095369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Malattie del pericardio e del miocardio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COSMI BENILDE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286791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Malattie dell’apparato respiratorio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NAVA STEFANO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2562345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Nefrologia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LA MANNA GAETANO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81" marR="6181" marT="6181" marB="0" anchor="b"/>
                </a:tc>
                <a:extLst>
                  <a:ext uri="{0D108BD9-81ED-4DB2-BD59-A6C34878D82A}">
                    <a16:rowId xmlns:a16="http://schemas.microsoft.com/office/drawing/2014/main" val="219315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122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776"/>
            <a:ext cx="8424862" cy="5040559"/>
          </a:xfrm>
        </p:spPr>
        <p:txBody>
          <a:bodyPr/>
          <a:lstStyle/>
          <a:p>
            <a:r>
              <a:rPr lang="it-IT" b="1" u="sng" dirty="0"/>
              <a:t>IV anno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4EF5681-9F18-4729-A955-2CBD76546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086541"/>
              </p:ext>
            </p:extLst>
          </p:nvPr>
        </p:nvGraphicFramePr>
        <p:xfrm>
          <a:off x="2306822" y="2795860"/>
          <a:ext cx="4601794" cy="12662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470885">
                  <a:extLst>
                    <a:ext uri="{9D8B030D-6E8A-4147-A177-3AD203B41FA5}">
                      <a16:colId xmlns:a16="http://schemas.microsoft.com/office/drawing/2014/main" val="301199669"/>
                    </a:ext>
                  </a:extLst>
                </a:gridCol>
                <a:gridCol w="2130909">
                  <a:extLst>
                    <a:ext uri="{9D8B030D-6E8A-4147-A177-3AD203B41FA5}">
                      <a16:colId xmlns:a16="http://schemas.microsoft.com/office/drawing/2014/main" val="33699570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effectLst/>
                        </a:rPr>
                        <a:t>Chrurgia cardiaca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PACINI DAVIDE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extLst>
                  <a:ext uri="{0D108BD9-81ED-4DB2-BD59-A6C34878D82A}">
                    <a16:rowId xmlns:a16="http://schemas.microsoft.com/office/drawing/2014/main" val="1483351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Chirurgia vascolare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GARGIULO MAURO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extLst>
                  <a:ext uri="{0D108BD9-81ED-4DB2-BD59-A6C34878D82A}">
                    <a16:rowId xmlns:a16="http://schemas.microsoft.com/office/drawing/2014/main" val="3563594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Imagin</a:t>
                      </a:r>
                      <a:r>
                        <a:rPr lang="it-IT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cardiovascolare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LOVATO LUIGI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extLst>
                  <a:ext uri="{0D108BD9-81ED-4DB2-BD59-A6C34878D82A}">
                    <a16:rowId xmlns:a16="http://schemas.microsoft.com/office/drawing/2014/main" val="286452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Scompenso cardiaco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GALIE' NAZZARENO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extLst>
                  <a:ext uri="{0D108BD9-81ED-4DB2-BD59-A6C34878D82A}">
                    <a16:rowId xmlns:a16="http://schemas.microsoft.com/office/drawing/2014/main" val="2858442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Diagnostica vascolare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effectLst/>
                        </a:rPr>
                        <a:t>COSMI BENILDE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16" marR="9416" marT="9416" marB="0" anchor="b"/>
                </a:tc>
                <a:extLst>
                  <a:ext uri="{0D108BD9-81ED-4DB2-BD59-A6C34878D82A}">
                    <a16:rowId xmlns:a16="http://schemas.microsoft.com/office/drawing/2014/main" val="3977247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3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776"/>
            <a:ext cx="8424862" cy="5040559"/>
          </a:xfrm>
        </p:spPr>
        <p:txBody>
          <a:bodyPr/>
          <a:lstStyle/>
          <a:p>
            <a:r>
              <a:rPr lang="it-IT" b="1" u="sng" dirty="0"/>
              <a:t>Ogni anno solare vengono pianificati lezioni frontali su argomenti specifici delle malattie dell’apparato cardiovascolare: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Diagnostica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Elettrocardiografia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Ecocardiogramma transtoracico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Ecocardiogramma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transoesofageo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Ecocardiografia avanzata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TAC cardiaca/polmonare/coronarica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RMN cardiaca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Diagnostica invasiva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      coronarografia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      cateterismo cardiaco destro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776"/>
            <a:ext cx="8424862" cy="4104455"/>
          </a:xfrm>
        </p:spPr>
        <p:txBody>
          <a:bodyPr/>
          <a:lstStyle/>
          <a:p>
            <a:r>
              <a:rPr lang="it-IT" b="1" u="sng" dirty="0"/>
              <a:t>Ogni anno solare vengono pianificati lezioni frontali su argomenti specifici delle malattie dell’apparato cardiovascolare: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Lezioni specifiche su determinate patologie cardiovascolari</a:t>
            </a:r>
          </a:p>
          <a:p>
            <a:pPr marL="1028700" lvl="1"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Programmati dalla scuola</a:t>
            </a:r>
          </a:p>
          <a:p>
            <a:pPr marL="1028700" lvl="1"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Programmati dalla Società Italiana di Cardiologia</a:t>
            </a:r>
          </a:p>
          <a:p>
            <a:pPr marL="1028700" lvl="1"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Cardiovascular University</a:t>
            </a:r>
          </a:p>
          <a:p>
            <a:pPr marL="1028700" lvl="1">
              <a:buFontTx/>
              <a:buChar char="-"/>
            </a:pP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33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983059"/>
            <a:ext cx="8424862" cy="4320381"/>
          </a:xfrm>
        </p:spPr>
        <p:txBody>
          <a:bodyPr lIns="91440" tIns="45720" rIns="91440" bIns="45720" anchor="t"/>
          <a:lstStyle/>
          <a:p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Struttura primaria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it-IT" sz="1600" b="0" i="0" u="none" strike="noStrike" baseline="0" dirty="0">
                <a:latin typeface="Times New Roman"/>
                <a:cs typeface="Times New Roman"/>
              </a:rPr>
              <a:t>Bologna – U.O. di Cardiologia, Prof. Galiè - IRCCS Policlinico </a:t>
            </a:r>
            <a:r>
              <a:rPr lang="it-IT" sz="1600" b="0" i="0" u="none" strike="noStrike" baseline="0" dirty="0" err="1">
                <a:latin typeface="Times New Roman"/>
                <a:cs typeface="Times New Roman"/>
              </a:rPr>
              <a:t>S.Orsola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-Malpighi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it-IT" sz="1600" b="0" i="0" u="none" strike="noStrike" baseline="0" dirty="0">
                <a:latin typeface="Times New Roman"/>
                <a:cs typeface="Times New Roman"/>
              </a:rPr>
              <a:t>Bologna – U.O. di Cardiologia pediatrica e dell’età evolutiva, </a:t>
            </a:r>
            <a:r>
              <a:rPr lang="it-IT" sz="1600" dirty="0">
                <a:latin typeface="Times New Roman"/>
                <a:cs typeface="Times New Roman"/>
              </a:rPr>
              <a:t>Dott. </a:t>
            </a:r>
            <a:r>
              <a:rPr lang="it-IT" sz="1600" dirty="0" err="1">
                <a:latin typeface="Times New Roman"/>
                <a:cs typeface="Times New Roman"/>
              </a:rPr>
              <a:t>Donti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 - IRCCS Policlinico </a:t>
            </a:r>
            <a:r>
              <a:rPr lang="it-IT" sz="1600" b="0" i="0" u="none" strike="noStrike" baseline="0" dirty="0" err="1">
                <a:latin typeface="Times New Roman"/>
                <a:cs typeface="Times New Roman"/>
              </a:rPr>
              <a:t>S.Orsola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-Malpighi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it-IT" sz="1600" dirty="0">
                <a:latin typeface="Times New Roman"/>
                <a:cs typeface="Times New Roman"/>
              </a:rPr>
              <a:t>Bologna – SSD Insufficienza cardiaca e trapianti, Dott. Potena -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 IRCCS Policlinico </a:t>
            </a:r>
            <a:r>
              <a:rPr lang="it-IT" sz="1600" b="0" i="0" u="none" strike="noStrike" baseline="0" dirty="0" err="1">
                <a:latin typeface="Times New Roman"/>
                <a:cs typeface="Times New Roman"/>
              </a:rPr>
              <a:t>S.Orsola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-Malpighi</a:t>
            </a:r>
          </a:p>
          <a:p>
            <a:pPr marL="1085850" lvl="1" indent="-342900">
              <a:buFont typeface="+mj-lt"/>
              <a:buAutoNum type="arabicPeriod"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Strutture collegate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it-IT" sz="1600" dirty="0">
                <a:latin typeface="Times New Roman"/>
                <a:cs typeface="Times New Roman"/>
              </a:rPr>
              <a:t>Forlì - U.O. di Cardiologia-Universitaria prof. Carmine Pizzi – Ospedale Pierantoni-Morgagni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it-IT" sz="1600" dirty="0">
                <a:latin typeface="Times New Roman"/>
                <a:cs typeface="Times New Roman"/>
              </a:rPr>
              <a:t>Ravenna- U.O. di Cardiologia, dott. Andrea </a:t>
            </a:r>
            <a:r>
              <a:rPr lang="it-IT" sz="1600" dirty="0" err="1">
                <a:latin typeface="Times New Roman"/>
                <a:cs typeface="Times New Roman"/>
              </a:rPr>
              <a:t>Rubboli</a:t>
            </a:r>
            <a:r>
              <a:rPr lang="it-IT" sz="1600" dirty="0">
                <a:latin typeface="Times New Roman"/>
                <a:cs typeface="Times New Roman"/>
              </a:rPr>
              <a:t> – Santa Maria delle Croci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it-IT" sz="1600" b="0" i="0" u="none" strike="noStrike" baseline="0" dirty="0">
                <a:latin typeface="Times New Roman"/>
                <a:cs typeface="Times New Roman"/>
              </a:rPr>
              <a:t>Imola – U.O. di Cardiologia, dott. </a:t>
            </a:r>
            <a:r>
              <a:rPr lang="it-IT" sz="1600" dirty="0">
                <a:latin typeface="Times New Roman"/>
                <a:cs typeface="Times New Roman"/>
              </a:rPr>
              <a:t>Ortolani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 – Ospedale civile Nuovo «</a:t>
            </a:r>
            <a:r>
              <a:rPr lang="it-IT" sz="1600" b="0" i="0" u="none" strike="noStrike" baseline="0" dirty="0" err="1">
                <a:latin typeface="Times New Roman"/>
                <a:cs typeface="Times New Roman"/>
              </a:rPr>
              <a:t>S.Maria</a:t>
            </a:r>
            <a:r>
              <a:rPr lang="it-IT" sz="1600" b="0" i="0" u="none" strike="noStrike" baseline="0" dirty="0">
                <a:latin typeface="Times New Roman"/>
                <a:cs typeface="Times New Roman"/>
              </a:rPr>
              <a:t> della Scala»</a:t>
            </a:r>
            <a:endParaRPr lang="it-IT" dirty="0">
              <a:latin typeface="Times New Roman"/>
              <a:cs typeface="Times New Roman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it-IT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Bologna – U.O. di Cardiologia, dott.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Urbinati</a:t>
            </a:r>
            <a:r>
              <a:rPr lang="it-IT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Ospedale Bellaria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it-IT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Bentivoglio (BO) – U.O. di Cardiologia, dott.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Tortorici</a:t>
            </a:r>
          </a:p>
          <a:p>
            <a:pPr lvl="1" indent="0">
              <a:buNone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Strutture complementari</a:t>
            </a:r>
          </a:p>
          <a:p>
            <a:r>
              <a:rPr lang="it-IT" sz="1600" b="1" dirty="0">
                <a:latin typeface="Times New Roman"/>
                <a:cs typeface="Times New Roman"/>
              </a:rPr>
              <a:t>-</a:t>
            </a:r>
          </a:p>
          <a:p>
            <a:endParaRPr lang="it-IT" sz="1600" dirty="0">
              <a:latin typeface="Times New Roman"/>
              <a:cs typeface="Times New Roman"/>
            </a:endParaRPr>
          </a:p>
          <a:p>
            <a:r>
              <a:rPr lang="it-IT" sz="1600" b="1" dirty="0">
                <a:latin typeface="Times New Roman"/>
                <a:cs typeface="Times New Roman"/>
              </a:rPr>
              <a:t>Sedi formative extra rete con possibilità di periodo di formazione di almeno 3-6 mesi</a:t>
            </a:r>
            <a:endParaRPr lang="it-IT" b="1" dirty="0"/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5564</TotalTime>
  <Words>1787</Words>
  <Application>Microsoft Office PowerPoint</Application>
  <PresentationFormat>Presentazione su schermo (4:3)</PresentationFormat>
  <Paragraphs>507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Francesca Manicardi</cp:lastModifiedBy>
  <cp:revision>156</cp:revision>
  <dcterms:created xsi:type="dcterms:W3CDTF">2017-11-13T10:11:35Z</dcterms:created>
  <dcterms:modified xsi:type="dcterms:W3CDTF">2025-05-13T10:25:59Z</dcterms:modified>
</cp:coreProperties>
</file>